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2" r:id="rId5"/>
    <p:sldId id="263" r:id="rId6"/>
    <p:sldId id="264" r:id="rId7"/>
    <p:sldId id="266" r:id="rId8"/>
    <p:sldId id="267" r:id="rId9"/>
    <p:sldId id="268" r:id="rId10"/>
    <p:sldId id="295" r:id="rId11"/>
    <p:sldId id="269" r:id="rId12"/>
    <p:sldId id="270" r:id="rId13"/>
    <p:sldId id="273" r:id="rId14"/>
    <p:sldId id="272" r:id="rId15"/>
    <p:sldId id="296" r:id="rId16"/>
    <p:sldId id="275" r:id="rId17"/>
    <p:sldId id="297" r:id="rId18"/>
    <p:sldId id="277" r:id="rId19"/>
    <p:sldId id="298" r:id="rId20"/>
    <p:sldId id="299" r:id="rId21"/>
    <p:sldId id="280" r:id="rId22"/>
    <p:sldId id="278" r:id="rId23"/>
    <p:sldId id="305" r:id="rId24"/>
    <p:sldId id="306" r:id="rId25"/>
    <p:sldId id="307" r:id="rId26"/>
    <p:sldId id="311" r:id="rId27"/>
    <p:sldId id="308" r:id="rId28"/>
    <p:sldId id="309" r:id="rId29"/>
    <p:sldId id="310" r:id="rId30"/>
    <p:sldId id="312" r:id="rId31"/>
    <p:sldId id="304" r:id="rId32"/>
    <p:sldId id="303" r:id="rId33"/>
    <p:sldId id="287" r:id="rId34"/>
    <p:sldId id="288" r:id="rId35"/>
    <p:sldId id="301" r:id="rId36"/>
    <p:sldId id="289" r:id="rId37"/>
    <p:sldId id="300" r:id="rId38"/>
    <p:sldId id="291"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941847"/>
            <a:ext cx="9414294" cy="974305"/>
          </a:xfrm>
        </p:spPr>
        <p:txBody>
          <a:bodyPr>
            <a:normAutofit/>
          </a:bodyPr>
          <a:lstStyle/>
          <a:p>
            <a:r>
              <a:rPr lang="en-US" dirty="0"/>
              <a:t>24v to Control Board Cable</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85A9093-3FB7-B249-9647-26BAC312A9B7}"/>
              </a:ext>
            </a:extLst>
          </p:cNvPr>
          <p:cNvPicPr>
            <a:picLocks noChangeAspect="1"/>
          </p:cNvPicPr>
          <p:nvPr/>
        </p:nvPicPr>
        <p:blipFill>
          <a:blip r:embed="rId2"/>
          <a:stretch>
            <a:fillRect/>
          </a:stretch>
        </p:blipFill>
        <p:spPr>
          <a:xfrm rot="16200000">
            <a:off x="3138873" y="-343157"/>
            <a:ext cx="5914253" cy="7885671"/>
          </a:xfrm>
          <a:prstGeom prst="rect">
            <a:avLst/>
          </a:prstGeom>
        </p:spPr>
      </p:pic>
      <p:sp>
        <p:nvSpPr>
          <p:cNvPr id="4" name="TextBox 3">
            <a:extLst>
              <a:ext uri="{FF2B5EF4-FFF2-40B4-BE49-F238E27FC236}">
                <a16:creationId xmlns:a16="http://schemas.microsoft.com/office/drawing/2014/main" id="{7A04FB93-E31B-1546-9C9B-14AA190E468D}"/>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6.4mm adhesive shrink tube each .75in long.</a:t>
            </a:r>
          </a:p>
        </p:txBody>
      </p:sp>
    </p:spTree>
    <p:extLst>
      <p:ext uri="{BB962C8B-B14F-4D97-AF65-F5344CB8AC3E}">
        <p14:creationId xmlns:p14="http://schemas.microsoft.com/office/powerpoint/2010/main" val="664139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device, measuring stick&#10;&#10;Description automatically generated">
            <a:extLst>
              <a:ext uri="{FF2B5EF4-FFF2-40B4-BE49-F238E27FC236}">
                <a16:creationId xmlns:a16="http://schemas.microsoft.com/office/drawing/2014/main" id="{B5C011BB-52AF-B541-A3EB-6F26BAF128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7964" y="849783"/>
            <a:ext cx="4372748" cy="5830330"/>
          </a:xfrm>
          <a:prstGeom prst="rect">
            <a:avLst/>
          </a:prstGeom>
        </p:spPr>
      </p:pic>
      <p:pic>
        <p:nvPicPr>
          <p:cNvPr id="7" name="Picture 6">
            <a:extLst>
              <a:ext uri="{FF2B5EF4-FFF2-40B4-BE49-F238E27FC236}">
                <a16:creationId xmlns:a16="http://schemas.microsoft.com/office/drawing/2014/main" id="{3A18B297-90C4-B44C-AA03-8110EE06BF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11292" y="849782"/>
            <a:ext cx="4372748" cy="5830331"/>
          </a:xfrm>
          <a:prstGeom prst="rect">
            <a:avLst/>
          </a:prstGeom>
        </p:spPr>
      </p:pic>
      <p:sp>
        <p:nvSpPr>
          <p:cNvPr id="4" name="TextBox 3">
            <a:extLst>
              <a:ext uri="{FF2B5EF4-FFF2-40B4-BE49-F238E27FC236}">
                <a16:creationId xmlns:a16="http://schemas.microsoft.com/office/drawing/2014/main" id="{677A2885-3E22-C54F-AE19-7A24E8A4C45A}"/>
              </a:ext>
            </a:extLst>
          </p:cNvPr>
          <p:cNvSpPr txBox="1"/>
          <p:nvPr/>
        </p:nvSpPr>
        <p:spPr>
          <a:xfrm>
            <a:off x="1077310" y="715472"/>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out measured 6.5 inches. Place the shrink tube such that the metal braid ends midway through it. The wires should now measure 6.25 inches long. Apply the heat gun to the shrink tube. </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ool, broom&#10;&#10;Description automatically generated">
            <a:extLst>
              <a:ext uri="{FF2B5EF4-FFF2-40B4-BE49-F238E27FC236}">
                <a16:creationId xmlns:a16="http://schemas.microsoft.com/office/drawing/2014/main" id="{32581F5C-46A5-2B4F-879A-A2364C495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53434" y="1183416"/>
            <a:ext cx="4493226" cy="5990968"/>
          </a:xfrm>
          <a:prstGeom prst="rect">
            <a:avLst/>
          </a:prstGeom>
        </p:spPr>
      </p:pic>
      <p:pic>
        <p:nvPicPr>
          <p:cNvPr id="4" name="Picture 3">
            <a:extLst>
              <a:ext uri="{FF2B5EF4-FFF2-40B4-BE49-F238E27FC236}">
                <a16:creationId xmlns:a16="http://schemas.microsoft.com/office/drawing/2014/main" id="{C79B6F11-123B-1B43-8B4D-DB75ADA108DA}"/>
              </a:ext>
            </a:extLst>
          </p:cNvPr>
          <p:cNvPicPr>
            <a:picLocks noChangeAspect="1"/>
          </p:cNvPicPr>
          <p:nvPr/>
        </p:nvPicPr>
        <p:blipFill>
          <a:blip r:embed="rId3"/>
          <a:stretch>
            <a:fillRect/>
          </a:stretch>
        </p:blipFill>
        <p:spPr>
          <a:xfrm>
            <a:off x="6998569" y="173689"/>
            <a:ext cx="4688869" cy="6251826"/>
          </a:xfrm>
          <a:prstGeom prst="rect">
            <a:avLst/>
          </a:prstGeom>
        </p:spPr>
      </p:pic>
      <p:sp>
        <p:nvSpPr>
          <p:cNvPr id="5" name="TextBox 4">
            <a:extLst>
              <a:ext uri="{FF2B5EF4-FFF2-40B4-BE49-F238E27FC236}">
                <a16:creationId xmlns:a16="http://schemas.microsoft.com/office/drawing/2014/main" id="{4D9B4424-F0B3-9248-9B9A-43D6B29591CF}"/>
              </a:ext>
            </a:extLst>
          </p:cNvPr>
          <p:cNvSpPr txBox="1"/>
          <p:nvPr/>
        </p:nvSpPr>
        <p:spPr>
          <a:xfrm>
            <a:off x="1114198" y="986695"/>
            <a:ext cx="4771695"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yellow&#10;&#10;Description automatically generated">
            <a:extLst>
              <a:ext uri="{FF2B5EF4-FFF2-40B4-BE49-F238E27FC236}">
                <a16:creationId xmlns:a16="http://schemas.microsoft.com/office/drawing/2014/main" id="{5507B2A5-17D4-0A49-84BC-72A552D18B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6836" y="1090309"/>
            <a:ext cx="4160232" cy="5546975"/>
          </a:xfrm>
          <a:prstGeom prst="rect">
            <a:avLst/>
          </a:prstGeom>
        </p:spPr>
      </p:pic>
      <p:pic>
        <p:nvPicPr>
          <p:cNvPr id="11" name="Picture 10">
            <a:extLst>
              <a:ext uri="{FF2B5EF4-FFF2-40B4-BE49-F238E27FC236}">
                <a16:creationId xmlns:a16="http://schemas.microsoft.com/office/drawing/2014/main" id="{CAC2B869-CF3A-D146-9843-CF8B2A287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11560" y="1783681"/>
            <a:ext cx="5546975" cy="4160232"/>
          </a:xfrm>
          <a:prstGeom prst="rect">
            <a:avLst/>
          </a:prstGeom>
        </p:spPr>
      </p:pic>
      <p:sp>
        <p:nvSpPr>
          <p:cNvPr id="4" name="TextBox 3">
            <a:extLst>
              <a:ext uri="{FF2B5EF4-FFF2-40B4-BE49-F238E27FC236}">
                <a16:creationId xmlns:a16="http://schemas.microsoft.com/office/drawing/2014/main" id="{5E37B0BF-2F88-024F-823C-45BFB09F75D6}"/>
              </a:ext>
            </a:extLst>
          </p:cNvPr>
          <p:cNvSpPr txBox="1"/>
          <p:nvPr/>
        </p:nvSpPr>
        <p:spPr>
          <a:xfrm>
            <a:off x="3505199" y="497009"/>
            <a:ext cx="5181601" cy="276999"/>
          </a:xfrm>
          <a:prstGeom prst="rect">
            <a:avLst/>
          </a:prstGeom>
          <a:noFill/>
        </p:spPr>
        <p:txBody>
          <a:bodyPr wrap="square" rtlCol="0">
            <a:spAutoFit/>
          </a:bodyPr>
          <a:lstStyle/>
          <a:p>
            <a:pPr algn="ctr"/>
            <a:r>
              <a:rPr lang="en-US" sz="1200" dirty="0"/>
              <a:t>Measure out and cut 17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348364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A picture containing indoor, broom&#10;&#10;Description automatically generated">
            <a:extLst>
              <a:ext uri="{FF2B5EF4-FFF2-40B4-BE49-F238E27FC236}">
                <a16:creationId xmlns:a16="http://schemas.microsoft.com/office/drawing/2014/main" id="{59756378-6B19-DF4B-9039-E7F76B42F8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26822" y="1006327"/>
            <a:ext cx="4639099" cy="6185464"/>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FBD9B466-2E02-B748-AB32-28AE5F78C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91220" y="222422"/>
            <a:ext cx="4647140" cy="6196187"/>
          </a:xfrm>
          <a:prstGeom prst="rect">
            <a:avLst/>
          </a:prstGeom>
        </p:spPr>
      </p:pic>
      <p:sp>
        <p:nvSpPr>
          <p:cNvPr id="5" name="TextBox 4">
            <a:extLst>
              <a:ext uri="{FF2B5EF4-FFF2-40B4-BE49-F238E27FC236}">
                <a16:creationId xmlns:a16="http://schemas.microsoft.com/office/drawing/2014/main" id="{90DA2024-4A04-FB42-8581-72032529746B}"/>
              </a:ext>
            </a:extLst>
          </p:cNvPr>
          <p:cNvSpPr txBox="1"/>
          <p:nvPr/>
        </p:nvSpPr>
        <p:spPr>
          <a:xfrm>
            <a:off x="453638" y="693787"/>
            <a:ext cx="6185465" cy="646331"/>
          </a:xfrm>
          <a:prstGeom prst="rect">
            <a:avLst/>
          </a:prstGeom>
          <a:noFill/>
        </p:spPr>
        <p:txBody>
          <a:bodyPr wrap="square" rtlCol="0">
            <a:spAutoFit/>
          </a:bodyPr>
          <a:lstStyle/>
          <a:p>
            <a:pPr algn="ctr"/>
            <a:r>
              <a:rPr lang="en-US" sz="1200" dirty="0"/>
              <a:t>Solder the stripped end of the black wire onto the metal braid near the shrink tube joint where the longer length of wire (measured to be 6.25 inches previously). The black wire should be soldered so the that its length runs with that of the metal braid.</a:t>
            </a:r>
          </a:p>
        </p:txBody>
      </p:sp>
    </p:spTree>
    <p:extLst>
      <p:ext uri="{BB962C8B-B14F-4D97-AF65-F5344CB8AC3E}">
        <p14:creationId xmlns:p14="http://schemas.microsoft.com/office/powerpoint/2010/main" val="348677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yellow&#10;&#10;Description automatically generated">
            <a:extLst>
              <a:ext uri="{FF2B5EF4-FFF2-40B4-BE49-F238E27FC236}">
                <a16:creationId xmlns:a16="http://schemas.microsoft.com/office/drawing/2014/main" id="{4C101E8C-7490-064B-AEEB-44A3342DFE94}"/>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D6DDD3D1-15E1-9649-8AA2-F1008823C1D0}"/>
              </a:ext>
            </a:extLst>
          </p:cNvPr>
          <p:cNvSpPr txBox="1"/>
          <p:nvPr/>
        </p:nvSpPr>
        <p:spPr>
          <a:xfrm>
            <a:off x="6096000" y="3290500"/>
            <a:ext cx="4724400" cy="276999"/>
          </a:xfrm>
          <a:prstGeom prst="rect">
            <a:avLst/>
          </a:prstGeom>
          <a:noFill/>
        </p:spPr>
        <p:txBody>
          <a:bodyPr wrap="square" rtlCol="0">
            <a:spAutoFit/>
          </a:bodyPr>
          <a:lstStyle/>
          <a:p>
            <a:pPr algn="ctr"/>
            <a:r>
              <a:rPr lang="en-US" sz="1200" dirty="0"/>
              <a:t>Measure out and cut 28 inches of 1/4</a:t>
            </a:r>
            <a:r>
              <a:rPr lang="en-US" sz="1200" baseline="30000" dirty="0"/>
              <a:t>th</a:t>
            </a:r>
            <a:r>
              <a:rPr lang="en-US" sz="1200" dirty="0"/>
              <a:t> plastic braid.</a:t>
            </a:r>
          </a:p>
        </p:txBody>
      </p:sp>
    </p:spTree>
    <p:extLst>
      <p:ext uri="{BB962C8B-B14F-4D97-AF65-F5344CB8AC3E}">
        <p14:creationId xmlns:p14="http://schemas.microsoft.com/office/powerpoint/2010/main" val="4200777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broom, tool&#10;&#10;Description automatically generated">
            <a:extLst>
              <a:ext uri="{FF2B5EF4-FFF2-40B4-BE49-F238E27FC236}">
                <a16:creationId xmlns:a16="http://schemas.microsoft.com/office/drawing/2014/main" id="{CBA1692E-A4B5-BB41-B009-D1578C68FF61}"/>
              </a:ext>
            </a:extLst>
          </p:cNvPr>
          <p:cNvPicPr>
            <a:picLocks noChangeAspect="1"/>
          </p:cNvPicPr>
          <p:nvPr/>
        </p:nvPicPr>
        <p:blipFill>
          <a:blip r:embed="rId2"/>
          <a:stretch>
            <a:fillRect/>
          </a:stretch>
        </p:blipFill>
        <p:spPr>
          <a:xfrm rot="16200000">
            <a:off x="6207211" y="962794"/>
            <a:ext cx="4769710" cy="6359612"/>
          </a:xfrm>
          <a:prstGeom prst="rect">
            <a:avLst/>
          </a:prstGeom>
        </p:spPr>
      </p:pic>
      <p:pic>
        <p:nvPicPr>
          <p:cNvPr id="3" name="Picture 2" descr="A picture containing indoor, dirty&#10;&#10;Description automatically generated">
            <a:extLst>
              <a:ext uri="{FF2B5EF4-FFF2-40B4-BE49-F238E27FC236}">
                <a16:creationId xmlns:a16="http://schemas.microsoft.com/office/drawing/2014/main" id="{AC7A2A0D-3BEC-914A-B9C1-DC8F47FFD6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129" y="407773"/>
            <a:ext cx="4589762" cy="6119683"/>
          </a:xfrm>
          <a:prstGeom prst="rect">
            <a:avLst/>
          </a:prstGeom>
        </p:spPr>
      </p:pic>
      <p:sp>
        <p:nvSpPr>
          <p:cNvPr id="4" name="TextBox 3">
            <a:extLst>
              <a:ext uri="{FF2B5EF4-FFF2-40B4-BE49-F238E27FC236}">
                <a16:creationId xmlns:a16="http://schemas.microsoft.com/office/drawing/2014/main" id="{C64EC6AD-6AA4-3C4B-ACCF-597DD50E592A}"/>
              </a:ext>
            </a:extLst>
          </p:cNvPr>
          <p:cNvSpPr txBox="1"/>
          <p:nvPr/>
        </p:nvSpPr>
        <p:spPr>
          <a:xfrm>
            <a:off x="5817335" y="623132"/>
            <a:ext cx="5549462" cy="830997"/>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on the right. The plastic braid should end midway through the metal shrink tube joint underneath it.</a:t>
            </a:r>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8B0A7307-0656-4A4D-994A-09AAAE77C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29638" y="1076068"/>
            <a:ext cx="4641507" cy="6188676"/>
          </a:xfrm>
          <a:prstGeom prst="rect">
            <a:avLst/>
          </a:prstGeom>
        </p:spPr>
      </p:pic>
      <p:pic>
        <p:nvPicPr>
          <p:cNvPr id="3" name="Picture 2">
            <a:extLst>
              <a:ext uri="{FF2B5EF4-FFF2-40B4-BE49-F238E27FC236}">
                <a16:creationId xmlns:a16="http://schemas.microsoft.com/office/drawing/2014/main" id="{F915D9E3-4703-3C44-918A-EC07CD7723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0996" y="359032"/>
            <a:ext cx="4604951" cy="6139935"/>
          </a:xfrm>
          <a:prstGeom prst="rect">
            <a:avLst/>
          </a:prstGeom>
        </p:spPr>
      </p:pic>
      <p:sp>
        <p:nvSpPr>
          <p:cNvPr id="4" name="TextBox 3">
            <a:extLst>
              <a:ext uri="{FF2B5EF4-FFF2-40B4-BE49-F238E27FC236}">
                <a16:creationId xmlns:a16="http://schemas.microsoft.com/office/drawing/2014/main" id="{A84D5A4E-4584-7742-9308-77D9ABF9EBCE}"/>
              </a:ext>
            </a:extLst>
          </p:cNvPr>
          <p:cNvSpPr txBox="1"/>
          <p:nvPr/>
        </p:nvSpPr>
        <p:spPr>
          <a:xfrm>
            <a:off x="1035128" y="1033035"/>
            <a:ext cx="5549462" cy="461665"/>
          </a:xfrm>
          <a:prstGeom prst="rect">
            <a:avLst/>
          </a:prstGeom>
          <a:noFill/>
        </p:spPr>
        <p:txBody>
          <a:bodyPr wrap="square" rtlCol="0">
            <a:spAutoFit/>
          </a:bodyPr>
          <a:lstStyle/>
          <a:p>
            <a:pPr algn="ctr"/>
            <a:r>
              <a:rPr lang="en-US" sz="1200" dirty="0"/>
              <a:t>The plastic braid should end midway through the metal braid shrink tube joint on the other end of the harness as well.</a:t>
            </a:r>
          </a:p>
        </p:txBody>
      </p:sp>
    </p:spTree>
    <p:extLst>
      <p:ext uri="{BB962C8B-B14F-4D97-AF65-F5344CB8AC3E}">
        <p14:creationId xmlns:p14="http://schemas.microsoft.com/office/powerpoint/2010/main" val="123294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measuring stick, device&#10;&#10;Description automatically generated">
            <a:extLst>
              <a:ext uri="{FF2B5EF4-FFF2-40B4-BE49-F238E27FC236}">
                <a16:creationId xmlns:a16="http://schemas.microsoft.com/office/drawing/2014/main" id="{5450BC8E-CA51-8B44-9A4F-86A48CCC91F7}"/>
              </a:ext>
            </a:extLst>
          </p:cNvPr>
          <p:cNvPicPr>
            <a:picLocks noChangeAspect="1"/>
          </p:cNvPicPr>
          <p:nvPr/>
        </p:nvPicPr>
        <p:blipFill>
          <a:blip r:embed="rId2"/>
          <a:stretch>
            <a:fillRect/>
          </a:stretch>
        </p:blipFill>
        <p:spPr>
          <a:xfrm rot="16200000">
            <a:off x="3328859" y="128118"/>
            <a:ext cx="5534282" cy="7379043"/>
          </a:xfrm>
          <a:prstGeom prst="rect">
            <a:avLst/>
          </a:prstGeom>
        </p:spPr>
      </p:pic>
      <p:sp>
        <p:nvSpPr>
          <p:cNvPr id="5" name="TextBox 4">
            <a:extLst>
              <a:ext uri="{FF2B5EF4-FFF2-40B4-BE49-F238E27FC236}">
                <a16:creationId xmlns:a16="http://schemas.microsoft.com/office/drawing/2014/main" id="{F930A1B9-EB37-EE4D-A1C7-5CD07B0E4C25}"/>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.75in long. </a:t>
            </a:r>
          </a:p>
        </p:txBody>
      </p:sp>
    </p:spTree>
    <p:extLst>
      <p:ext uri="{BB962C8B-B14F-4D97-AF65-F5344CB8AC3E}">
        <p14:creationId xmlns:p14="http://schemas.microsoft.com/office/powerpoint/2010/main" val="587993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5C00CF3-C30A-774A-AB5C-37048E6BB90A}"/>
              </a:ext>
            </a:extLst>
          </p:cNvPr>
          <p:cNvPicPr>
            <a:picLocks noChangeAspect="1"/>
          </p:cNvPicPr>
          <p:nvPr/>
        </p:nvPicPr>
        <p:blipFill>
          <a:blip r:embed="rId2"/>
          <a:stretch>
            <a:fillRect/>
          </a:stretch>
        </p:blipFill>
        <p:spPr>
          <a:xfrm rot="16200000">
            <a:off x="3280976" y="92951"/>
            <a:ext cx="5630047" cy="7506729"/>
          </a:xfrm>
          <a:prstGeom prst="rect">
            <a:avLst/>
          </a:prstGeom>
        </p:spPr>
      </p:pic>
      <p:sp>
        <p:nvSpPr>
          <p:cNvPr id="4" name="TextBox 3">
            <a:extLst>
              <a:ext uri="{FF2B5EF4-FFF2-40B4-BE49-F238E27FC236}">
                <a16:creationId xmlns:a16="http://schemas.microsoft.com/office/drawing/2014/main" id="{D6E180FC-F4D4-1346-B889-BB6AB00DF601}"/>
              </a:ext>
            </a:extLst>
          </p:cNvPr>
          <p:cNvSpPr txBox="1"/>
          <p:nvPr/>
        </p:nvSpPr>
        <p:spPr>
          <a:xfrm>
            <a:off x="1975944" y="320183"/>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309345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AF4F5C-6F0B-0E4E-BC87-397B92346E3C}"/>
              </a:ext>
            </a:extLst>
          </p:cNvPr>
          <p:cNvSpPr txBox="1">
            <a:spLocks/>
          </p:cNvSpPr>
          <p:nvPr/>
        </p:nvSpPr>
        <p:spPr>
          <a:xfrm>
            <a:off x="640079" y="6104573"/>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3" name="Picture 2" descr="A picture containing text, indoor, wall, electronics&#10;&#10;Description automatically generated">
            <a:extLst>
              <a:ext uri="{FF2B5EF4-FFF2-40B4-BE49-F238E27FC236}">
                <a16:creationId xmlns:a16="http://schemas.microsoft.com/office/drawing/2014/main" id="{54E6C379-04D9-A944-812A-34EBE081AF9F}"/>
              </a:ext>
            </a:extLst>
          </p:cNvPr>
          <p:cNvPicPr>
            <a:picLocks noChangeAspect="1"/>
          </p:cNvPicPr>
          <p:nvPr/>
        </p:nvPicPr>
        <p:blipFill>
          <a:blip r:embed="rId2"/>
          <a:stretch>
            <a:fillRect/>
          </a:stretch>
        </p:blipFill>
        <p:spPr>
          <a:xfrm rot="16200000">
            <a:off x="3280975" y="-555281"/>
            <a:ext cx="5630047" cy="7506729"/>
          </a:xfrm>
          <a:prstGeom prst="rect">
            <a:avLst/>
          </a:prstGeom>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evice&#10;&#10;Description automatically generated">
            <a:extLst>
              <a:ext uri="{FF2B5EF4-FFF2-40B4-BE49-F238E27FC236}">
                <a16:creationId xmlns:a16="http://schemas.microsoft.com/office/drawing/2014/main" id="{13338154-A02A-B34E-A23E-229D3A3EB172}"/>
              </a:ext>
            </a:extLst>
          </p:cNvPr>
          <p:cNvPicPr>
            <a:picLocks noChangeAspect="1"/>
          </p:cNvPicPr>
          <p:nvPr/>
        </p:nvPicPr>
        <p:blipFill>
          <a:blip r:embed="rId2"/>
          <a:stretch>
            <a:fillRect/>
          </a:stretch>
        </p:blipFill>
        <p:spPr>
          <a:xfrm rot="16200000">
            <a:off x="3250084" y="49415"/>
            <a:ext cx="5691831" cy="7589108"/>
          </a:xfrm>
          <a:prstGeom prst="rect">
            <a:avLst/>
          </a:prstGeom>
        </p:spPr>
      </p:pic>
      <p:sp>
        <p:nvSpPr>
          <p:cNvPr id="6" name="TextBox 5">
            <a:extLst>
              <a:ext uri="{FF2B5EF4-FFF2-40B4-BE49-F238E27FC236}">
                <a16:creationId xmlns:a16="http://schemas.microsoft.com/office/drawing/2014/main" id="{5FA17CF0-4A2C-E446-A2F5-EBDF76B0D866}"/>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1654816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A3D02-93AB-6D47-9105-38E0C2500AC0}"/>
              </a:ext>
            </a:extLst>
          </p:cNvPr>
          <p:cNvPicPr>
            <a:picLocks noChangeAspect="1"/>
          </p:cNvPicPr>
          <p:nvPr/>
        </p:nvPicPr>
        <p:blipFill>
          <a:blip r:embed="rId2"/>
          <a:stretch>
            <a:fillRect/>
          </a:stretch>
        </p:blipFill>
        <p:spPr>
          <a:xfrm rot="16200000">
            <a:off x="3157408" y="-103338"/>
            <a:ext cx="5877182" cy="7836243"/>
          </a:xfrm>
          <a:prstGeom prst="rect">
            <a:avLst/>
          </a:prstGeom>
        </p:spPr>
      </p:pic>
      <p:sp>
        <p:nvSpPr>
          <p:cNvPr id="3" name="TextBox 2">
            <a:extLst>
              <a:ext uri="{FF2B5EF4-FFF2-40B4-BE49-F238E27FC236}">
                <a16:creationId xmlns:a16="http://schemas.microsoft.com/office/drawing/2014/main" id="{069534BA-A423-3F47-B5A1-C92781237B48}"/>
              </a:ext>
            </a:extLst>
          </p:cNvPr>
          <p:cNvSpPr txBox="1"/>
          <p:nvPr/>
        </p:nvSpPr>
        <p:spPr>
          <a:xfrm>
            <a:off x="1418895" y="304321"/>
            <a:ext cx="9354207" cy="461665"/>
          </a:xfrm>
          <a:prstGeom prst="rect">
            <a:avLst/>
          </a:prstGeom>
          <a:noFill/>
        </p:spPr>
        <p:txBody>
          <a:bodyPr wrap="square" rtlCol="0">
            <a:spAutoFit/>
          </a:bodyPr>
          <a:lstStyle/>
          <a:p>
            <a:pPr algn="ctr"/>
            <a:r>
              <a:rPr lang="en-US" sz="1200" dirty="0"/>
              <a:t>Place the piece of shrink tube onto the plastic braid end with the ground wire. The shrink tube should be placed such that it covers the solder joint and the length of shrink tube beneath. Apply the heat gun.</a:t>
            </a:r>
          </a:p>
        </p:txBody>
      </p:sp>
    </p:spTree>
    <p:extLst>
      <p:ext uri="{BB962C8B-B14F-4D97-AF65-F5344CB8AC3E}">
        <p14:creationId xmlns:p14="http://schemas.microsoft.com/office/powerpoint/2010/main" val="307107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9F49F4D5-006E-FD41-A56B-05876BF1A894}"/>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59F510FB-4B3B-7240-87A3-7EBE722C1559}"/>
              </a:ext>
            </a:extLst>
          </p:cNvPr>
          <p:cNvSpPr txBox="1"/>
          <p:nvPr/>
        </p:nvSpPr>
        <p:spPr>
          <a:xfrm>
            <a:off x="6096000" y="3290500"/>
            <a:ext cx="4813736" cy="276999"/>
          </a:xfrm>
          <a:prstGeom prst="rect">
            <a:avLst/>
          </a:prstGeom>
          <a:noFill/>
        </p:spPr>
        <p:txBody>
          <a:bodyPr wrap="square" rtlCol="0">
            <a:spAutoFit/>
          </a:bodyPr>
          <a:lstStyle/>
          <a:p>
            <a:pPr algn="ctr"/>
            <a:r>
              <a:rPr lang="en-US" sz="1200" dirty="0"/>
              <a:t>Thus far, the wire harness should look as shown.</a:t>
            </a:r>
          </a:p>
        </p:txBody>
      </p:sp>
    </p:spTree>
    <p:extLst>
      <p:ext uri="{BB962C8B-B14F-4D97-AF65-F5344CB8AC3E}">
        <p14:creationId xmlns:p14="http://schemas.microsoft.com/office/powerpoint/2010/main" val="74454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10;&#10;Description automatically generated">
            <a:extLst>
              <a:ext uri="{FF2B5EF4-FFF2-40B4-BE49-F238E27FC236}">
                <a16:creationId xmlns:a16="http://schemas.microsoft.com/office/drawing/2014/main" id="{0DF50729-C8FE-764C-B132-2B814DEF90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55965" y="832793"/>
            <a:ext cx="4382015" cy="5842687"/>
          </a:xfrm>
          <a:prstGeom prst="rect">
            <a:avLst/>
          </a:prstGeom>
        </p:spPr>
      </p:pic>
      <p:pic>
        <p:nvPicPr>
          <p:cNvPr id="5" name="Picture 4">
            <a:extLst>
              <a:ext uri="{FF2B5EF4-FFF2-40B4-BE49-F238E27FC236}">
                <a16:creationId xmlns:a16="http://schemas.microsoft.com/office/drawing/2014/main" id="{04FDE183-FB0B-4C4B-BE60-652D43E96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4021" y="826613"/>
            <a:ext cx="4382017" cy="5842689"/>
          </a:xfrm>
          <a:prstGeom prst="rect">
            <a:avLst/>
          </a:prstGeom>
        </p:spPr>
      </p:pic>
      <p:sp>
        <p:nvSpPr>
          <p:cNvPr id="4" name="TextBox 3">
            <a:extLst>
              <a:ext uri="{FF2B5EF4-FFF2-40B4-BE49-F238E27FC236}">
                <a16:creationId xmlns:a16="http://schemas.microsoft.com/office/drawing/2014/main" id="{5039BAAE-D030-474F-9608-41723191674D}"/>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ground wire end of the wire harness and untwist it until about 2.5 inches of it remains twisted. Straighten out the lengths that were untwisted.</a:t>
            </a:r>
          </a:p>
        </p:txBody>
      </p:sp>
    </p:spTree>
    <p:extLst>
      <p:ext uri="{BB962C8B-B14F-4D97-AF65-F5344CB8AC3E}">
        <p14:creationId xmlns:p14="http://schemas.microsoft.com/office/powerpoint/2010/main" val="113346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8B3B7FF-3366-364D-9A18-755212A6C148}"/>
              </a:ext>
            </a:extLst>
          </p:cNvPr>
          <p:cNvPicPr>
            <a:picLocks noChangeAspect="1"/>
          </p:cNvPicPr>
          <p:nvPr/>
        </p:nvPicPr>
        <p:blipFill>
          <a:blip r:embed="rId2"/>
          <a:stretch>
            <a:fillRect/>
          </a:stretch>
        </p:blipFill>
        <p:spPr>
          <a:xfrm rot="16200000">
            <a:off x="3200657" y="-161925"/>
            <a:ext cx="5790685" cy="7720913"/>
          </a:xfrm>
          <a:prstGeom prst="rect">
            <a:avLst/>
          </a:prstGeom>
        </p:spPr>
      </p:pic>
      <p:sp>
        <p:nvSpPr>
          <p:cNvPr id="4" name="TextBox 3">
            <a:extLst>
              <a:ext uri="{FF2B5EF4-FFF2-40B4-BE49-F238E27FC236}">
                <a16:creationId xmlns:a16="http://schemas.microsoft.com/office/drawing/2014/main" id="{DAED4293-2A7D-9740-9055-68593C3B5CE3}"/>
              </a:ext>
            </a:extLst>
          </p:cNvPr>
          <p:cNvSpPr txBox="1"/>
          <p:nvPr/>
        </p:nvSpPr>
        <p:spPr>
          <a:xfrm>
            <a:off x="1145627" y="264126"/>
            <a:ext cx="9900744" cy="276999"/>
          </a:xfrm>
          <a:prstGeom prst="rect">
            <a:avLst/>
          </a:prstGeom>
          <a:noFill/>
        </p:spPr>
        <p:txBody>
          <a:bodyPr wrap="square" rtlCol="0">
            <a:spAutoFit/>
          </a:bodyPr>
          <a:lstStyle/>
          <a:p>
            <a:pPr algn="ctr"/>
            <a:r>
              <a:rPr lang="en-US" sz="1200" dirty="0"/>
              <a:t>Measure the lengths of wire that were untwisted and cut them to be 3.5 inches long.</a:t>
            </a:r>
          </a:p>
        </p:txBody>
      </p:sp>
    </p:spTree>
    <p:extLst>
      <p:ext uri="{BB962C8B-B14F-4D97-AF65-F5344CB8AC3E}">
        <p14:creationId xmlns:p14="http://schemas.microsoft.com/office/powerpoint/2010/main" val="2110789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AB0325-1B16-4D47-A17C-FC6BBC3643ED}"/>
              </a:ext>
            </a:extLst>
          </p:cNvPr>
          <p:cNvPicPr>
            <a:picLocks noChangeAspect="1"/>
          </p:cNvPicPr>
          <p:nvPr/>
        </p:nvPicPr>
        <p:blipFill>
          <a:blip r:embed="rId2"/>
          <a:stretch>
            <a:fillRect/>
          </a:stretch>
        </p:blipFill>
        <p:spPr>
          <a:xfrm>
            <a:off x="0" y="1"/>
            <a:ext cx="5143500" cy="6858000"/>
          </a:xfrm>
          <a:prstGeom prst="rect">
            <a:avLst/>
          </a:prstGeom>
        </p:spPr>
      </p:pic>
      <p:sp>
        <p:nvSpPr>
          <p:cNvPr id="4" name="TextBox 3">
            <a:extLst>
              <a:ext uri="{FF2B5EF4-FFF2-40B4-BE49-F238E27FC236}">
                <a16:creationId xmlns:a16="http://schemas.microsoft.com/office/drawing/2014/main" id="{F7D94B71-ACAD-8D46-8DB4-086B5C162F26}"/>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a:t>
            </a:r>
            <a:r>
              <a:rPr lang="en-US" sz="1200" dirty="0">
                <a:highlight>
                  <a:srgbClr val="FFFF00"/>
                </a:highlight>
              </a:rPr>
              <a:t>blah </a:t>
            </a:r>
            <a:r>
              <a:rPr lang="en-US" sz="1200" dirty="0"/>
              <a:t>mm of isolation off.</a:t>
            </a:r>
          </a:p>
        </p:txBody>
      </p:sp>
    </p:spTree>
    <p:extLst>
      <p:ext uri="{BB962C8B-B14F-4D97-AF65-F5344CB8AC3E}">
        <p14:creationId xmlns:p14="http://schemas.microsoft.com/office/powerpoint/2010/main" val="577805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A4662F1D-6EDB-7448-BF83-3DDEE0F53F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pic>
        <p:nvPicPr>
          <p:cNvPr id="4" name="Picture 3" descr="A close-up of a pen&#10;&#10;Description automatically generated with low confidence">
            <a:extLst>
              <a:ext uri="{FF2B5EF4-FFF2-40B4-BE49-F238E27FC236}">
                <a16:creationId xmlns:a16="http://schemas.microsoft.com/office/drawing/2014/main" id="{38C6ACBD-4670-C546-A873-20709FFF26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7905" y="481914"/>
            <a:ext cx="4387493" cy="5849990"/>
          </a:xfrm>
          <a:prstGeom prst="rect">
            <a:avLst/>
          </a:prstGeom>
        </p:spPr>
      </p:pic>
      <p:sp>
        <p:nvSpPr>
          <p:cNvPr id="5" name="TextBox 4">
            <a:extLst>
              <a:ext uri="{FF2B5EF4-FFF2-40B4-BE49-F238E27FC236}">
                <a16:creationId xmlns:a16="http://schemas.microsoft.com/office/drawing/2014/main" id="{856467B6-BFEA-4F4C-8F58-041E6904EC5C}"/>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tube onto each of the stripped wires.</a:t>
            </a:r>
          </a:p>
        </p:txBody>
      </p:sp>
    </p:spTree>
    <p:extLst>
      <p:ext uri="{BB962C8B-B14F-4D97-AF65-F5344CB8AC3E}">
        <p14:creationId xmlns:p14="http://schemas.microsoft.com/office/powerpoint/2010/main" val="4186714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light&#10;&#10;Description automatically generated">
            <a:extLst>
              <a:ext uri="{FF2B5EF4-FFF2-40B4-BE49-F238E27FC236}">
                <a16:creationId xmlns:a16="http://schemas.microsoft.com/office/drawing/2014/main" id="{C340ACE2-ED15-9748-B20C-0D89173F2F6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93C6984-B41E-294A-9521-F53B0F359BF7}"/>
              </a:ext>
            </a:extLst>
          </p:cNvPr>
          <p:cNvSpPr txBox="1"/>
          <p:nvPr/>
        </p:nvSpPr>
        <p:spPr>
          <a:xfrm>
            <a:off x="6096000" y="3198167"/>
            <a:ext cx="4824249" cy="461665"/>
          </a:xfrm>
          <a:prstGeom prst="rect">
            <a:avLst/>
          </a:prstGeom>
          <a:noFill/>
        </p:spPr>
        <p:txBody>
          <a:bodyPr wrap="square" rtlCol="0">
            <a:spAutoFit/>
          </a:bodyPr>
          <a:lstStyle/>
          <a:p>
            <a:pPr algn="ctr"/>
            <a:r>
              <a:rPr lang="en-US" sz="1200" dirty="0"/>
              <a:t>Place the size 6 forks onto each of the stripped wire ends as shown. Exposed wire should be visible above and below the fork’s tube.</a:t>
            </a:r>
          </a:p>
        </p:txBody>
      </p:sp>
      <p:cxnSp>
        <p:nvCxnSpPr>
          <p:cNvPr id="5" name="Straight Arrow Connector 4">
            <a:extLst>
              <a:ext uri="{FF2B5EF4-FFF2-40B4-BE49-F238E27FC236}">
                <a16:creationId xmlns:a16="http://schemas.microsoft.com/office/drawing/2014/main" id="{009D9DD0-08D4-AB45-A0C5-1B12FEFF65E9}"/>
              </a:ext>
            </a:extLst>
          </p:cNvPr>
          <p:cNvCxnSpPr>
            <a:cxnSpLocks/>
          </p:cNvCxnSpPr>
          <p:nvPr/>
        </p:nvCxnSpPr>
        <p:spPr>
          <a:xfrm flipH="1" flipV="1">
            <a:off x="2612806" y="3431248"/>
            <a:ext cx="571828" cy="26182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09D9490-E5BA-E743-8071-7E18D7438111}"/>
              </a:ext>
            </a:extLst>
          </p:cNvPr>
          <p:cNvCxnSpPr>
            <a:cxnSpLocks/>
          </p:cNvCxnSpPr>
          <p:nvPr/>
        </p:nvCxnSpPr>
        <p:spPr>
          <a:xfrm flipH="1">
            <a:off x="2561240" y="3762610"/>
            <a:ext cx="623394" cy="1612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6D9F961-8B00-0A4C-9315-952E38596D67}"/>
              </a:ext>
            </a:extLst>
          </p:cNvPr>
          <p:cNvSpPr txBox="1"/>
          <p:nvPr/>
        </p:nvSpPr>
        <p:spPr>
          <a:xfrm>
            <a:off x="3152796" y="3580315"/>
            <a:ext cx="1016176" cy="276999"/>
          </a:xfrm>
          <a:prstGeom prst="rect">
            <a:avLst/>
          </a:prstGeom>
          <a:noFill/>
        </p:spPr>
        <p:txBody>
          <a:bodyPr wrap="none" rtlCol="0">
            <a:spAutoFit/>
          </a:bodyPr>
          <a:lstStyle/>
          <a:p>
            <a:r>
              <a:rPr lang="en-US" sz="1200" dirty="0">
                <a:solidFill>
                  <a:srgbClr val="FF0000"/>
                </a:solidFill>
              </a:rPr>
              <a:t>Exposed wire</a:t>
            </a:r>
          </a:p>
        </p:txBody>
      </p:sp>
    </p:spTree>
    <p:extLst>
      <p:ext uri="{BB962C8B-B14F-4D97-AF65-F5344CB8AC3E}">
        <p14:creationId xmlns:p14="http://schemas.microsoft.com/office/powerpoint/2010/main" val="834275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old cross on a stick&#10;&#10;Description automatically generated with low confidence">
            <a:extLst>
              <a:ext uri="{FF2B5EF4-FFF2-40B4-BE49-F238E27FC236}">
                <a16:creationId xmlns:a16="http://schemas.microsoft.com/office/drawing/2014/main" id="{0B75247D-1CB0-7C4D-BA4E-58F1A6479A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504" y="1281148"/>
            <a:ext cx="3844372" cy="5125829"/>
          </a:xfrm>
          <a:prstGeom prst="rect">
            <a:avLst/>
          </a:prstGeom>
        </p:spPr>
      </p:pic>
      <p:pic>
        <p:nvPicPr>
          <p:cNvPr id="5" name="Picture 4" descr="A light on a pole&#10;&#10;Description automatically generated with low confidence">
            <a:extLst>
              <a:ext uri="{FF2B5EF4-FFF2-40B4-BE49-F238E27FC236}">
                <a16:creationId xmlns:a16="http://schemas.microsoft.com/office/drawing/2014/main" id="{6EA7B1BF-0693-BB48-B324-C3A62C4667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3814" y="1281148"/>
            <a:ext cx="3844372" cy="5125830"/>
          </a:xfrm>
          <a:prstGeom prst="rect">
            <a:avLst/>
          </a:prstGeom>
        </p:spPr>
      </p:pic>
      <p:pic>
        <p:nvPicPr>
          <p:cNvPr id="6" name="Picture 5">
            <a:extLst>
              <a:ext uri="{FF2B5EF4-FFF2-40B4-BE49-F238E27FC236}">
                <a16:creationId xmlns:a16="http://schemas.microsoft.com/office/drawing/2014/main" id="{46319942-B461-8C4D-BA19-183FD19CB4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13123" y="1281148"/>
            <a:ext cx="3844373" cy="5125830"/>
          </a:xfrm>
          <a:prstGeom prst="rect">
            <a:avLst/>
          </a:prstGeom>
        </p:spPr>
      </p:pic>
      <p:sp>
        <p:nvSpPr>
          <p:cNvPr id="7" name="Oval 6">
            <a:extLst>
              <a:ext uri="{FF2B5EF4-FFF2-40B4-BE49-F238E27FC236}">
                <a16:creationId xmlns:a16="http://schemas.microsoft.com/office/drawing/2014/main" id="{A452AE65-2AC6-6B4B-B3D1-11FB17BB6172}"/>
              </a:ext>
            </a:extLst>
          </p:cNvPr>
          <p:cNvSpPr/>
          <p:nvPr/>
        </p:nvSpPr>
        <p:spPr>
          <a:xfrm rot="6160868">
            <a:off x="10060973" y="2387762"/>
            <a:ext cx="347673" cy="17137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03B165-2D8E-024D-8363-31BDAE5CF43D}"/>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forks using the </a:t>
            </a:r>
            <a:r>
              <a:rPr lang="en-US" sz="1200" dirty="0">
                <a:highlight>
                  <a:srgbClr val="FFFF00"/>
                </a:highlight>
              </a:rPr>
              <a:t>16-10 </a:t>
            </a:r>
            <a:r>
              <a:rPr lang="en-US" sz="1200" dirty="0" err="1">
                <a:highlight>
                  <a:srgbClr val="FFFF00"/>
                </a:highlight>
              </a:rPr>
              <a:t>awg</a:t>
            </a:r>
            <a:r>
              <a:rPr lang="en-US" sz="1200" dirty="0"/>
              <a:t> slot in the crimper. Each fork needs to be crimped twice: one above the other as shown in the middle photo.</a:t>
            </a:r>
          </a:p>
        </p:txBody>
      </p:sp>
    </p:spTree>
    <p:extLst>
      <p:ext uri="{BB962C8B-B14F-4D97-AF65-F5344CB8AC3E}">
        <p14:creationId xmlns:p14="http://schemas.microsoft.com/office/powerpoint/2010/main" val="1987763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94A859BE-94E5-6C42-BF36-BC51D6DEAA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9592" y="918846"/>
            <a:ext cx="4285786" cy="5714381"/>
          </a:xfrm>
          <a:prstGeom prst="rect">
            <a:avLst/>
          </a:prstGeom>
        </p:spPr>
      </p:pic>
      <p:pic>
        <p:nvPicPr>
          <p:cNvPr id="5" name="Picture 4">
            <a:extLst>
              <a:ext uri="{FF2B5EF4-FFF2-40B4-BE49-F238E27FC236}">
                <a16:creationId xmlns:a16="http://schemas.microsoft.com/office/drawing/2014/main" id="{900A87BD-181D-3A4B-9F54-0B3214D224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6624" y="918845"/>
            <a:ext cx="4285787" cy="5714382"/>
          </a:xfrm>
          <a:prstGeom prst="rect">
            <a:avLst/>
          </a:prstGeom>
        </p:spPr>
      </p:pic>
      <p:sp>
        <p:nvSpPr>
          <p:cNvPr id="4" name="TextBox 3">
            <a:extLst>
              <a:ext uri="{FF2B5EF4-FFF2-40B4-BE49-F238E27FC236}">
                <a16:creationId xmlns:a16="http://schemas.microsoft.com/office/drawing/2014/main" id="{3CE07C2E-8C90-F84E-A143-0991CE4F6B77}"/>
              </a:ext>
            </a:extLst>
          </p:cNvPr>
          <p:cNvSpPr txBox="1"/>
          <p:nvPr/>
        </p:nvSpPr>
        <p:spPr>
          <a:xfrm>
            <a:off x="641131" y="308855"/>
            <a:ext cx="10909737" cy="461665"/>
          </a:xfrm>
          <a:prstGeom prst="rect">
            <a:avLst/>
          </a:prstGeom>
          <a:noFill/>
        </p:spPr>
        <p:txBody>
          <a:bodyPr wrap="square" rtlCol="0">
            <a:spAutoFit/>
          </a:bodyPr>
          <a:lstStyle/>
          <a:p>
            <a:pPr algn="ctr"/>
            <a:r>
              <a:rPr lang="en-US" sz="1200" dirty="0"/>
              <a:t>Solder the crimped joints of the forks. The solder should cover all the exposed wire both above and below the forks’ crimped joints. Do not forget about the exposed wire below the crimped joints on the reverse side of the forks. Try to be fast as the shrink tube will shrink in the incorrect place if the heat </a:t>
            </a:r>
            <a:r>
              <a:rPr lang="en-US" sz="1200"/>
              <a:t>travels too </a:t>
            </a:r>
            <a:r>
              <a:rPr lang="en-US" sz="1200" dirty="0"/>
              <a:t>far down the wire.</a:t>
            </a:r>
          </a:p>
        </p:txBody>
      </p:sp>
    </p:spTree>
    <p:extLst>
      <p:ext uri="{BB962C8B-B14F-4D97-AF65-F5344CB8AC3E}">
        <p14:creationId xmlns:p14="http://schemas.microsoft.com/office/powerpoint/2010/main" val="359737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8BEAA627-7542-A34B-9324-A8B145D0DE39}"/>
              </a:ext>
            </a:extLst>
          </p:cNvPr>
          <p:cNvPicPr>
            <a:picLocks noChangeAspect="1"/>
          </p:cNvPicPr>
          <p:nvPr/>
        </p:nvPicPr>
        <p:blipFill>
          <a:blip r:embed="rId2"/>
          <a:stretch>
            <a:fillRect/>
          </a:stretch>
        </p:blipFill>
        <p:spPr>
          <a:xfrm rot="16200000">
            <a:off x="3145052" y="-785942"/>
            <a:ext cx="5901896" cy="786919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4DE4B-B46A-574B-B49A-2F151DE4CB40}"/>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6055DA0-D968-F34A-86D1-88C93E78F2DF}"/>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593352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013E5-6EA8-584B-9DD4-C2E22CA9E4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609" y="1206840"/>
            <a:ext cx="4209020" cy="5612027"/>
          </a:xfrm>
          <a:prstGeom prst="rect">
            <a:avLst/>
          </a:prstGeom>
        </p:spPr>
      </p:pic>
      <p:pic>
        <p:nvPicPr>
          <p:cNvPr id="5" name="Picture 4" descr="A picture containing wall&#10;&#10;Description automatically generated">
            <a:extLst>
              <a:ext uri="{FF2B5EF4-FFF2-40B4-BE49-F238E27FC236}">
                <a16:creationId xmlns:a16="http://schemas.microsoft.com/office/drawing/2014/main" id="{26183AF9-9B4A-2D49-A2C0-43313A280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43372" y="1206840"/>
            <a:ext cx="4209022" cy="5612029"/>
          </a:xfrm>
          <a:prstGeom prst="rect">
            <a:avLst/>
          </a:prstGeom>
        </p:spPr>
      </p:pic>
      <p:sp>
        <p:nvSpPr>
          <p:cNvPr id="4" name="TextBox 3">
            <a:extLst>
              <a:ext uri="{FF2B5EF4-FFF2-40B4-BE49-F238E27FC236}">
                <a16:creationId xmlns:a16="http://schemas.microsoft.com/office/drawing/2014/main" id="{EDB736DF-3E08-3642-AEE8-73C4324E5668}"/>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other end of the wire harness and completely untwist the wires and straighten them. </a:t>
            </a:r>
          </a:p>
        </p:txBody>
      </p:sp>
    </p:spTree>
    <p:extLst>
      <p:ext uri="{BB962C8B-B14F-4D97-AF65-F5344CB8AC3E}">
        <p14:creationId xmlns:p14="http://schemas.microsoft.com/office/powerpoint/2010/main" val="733128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EDD5D11F-96A2-1449-9D14-71F30EC99E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26104" y="1045956"/>
            <a:ext cx="4437618" cy="5916824"/>
          </a:xfrm>
          <a:prstGeom prst="rect">
            <a:avLst/>
          </a:prstGeom>
        </p:spPr>
      </p:pic>
      <p:pic>
        <p:nvPicPr>
          <p:cNvPr id="7" name="Picture 6" descr="A picture containing text, wall, measuring stick&#10;&#10;Description automatically generated">
            <a:extLst>
              <a:ext uri="{FF2B5EF4-FFF2-40B4-BE49-F238E27FC236}">
                <a16:creationId xmlns:a16="http://schemas.microsoft.com/office/drawing/2014/main" id="{C11E07B7-43CE-544F-B4E2-B7A6B1694C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8280" y="1045953"/>
            <a:ext cx="4437620" cy="5916827"/>
          </a:xfrm>
          <a:prstGeom prst="rect">
            <a:avLst/>
          </a:prstGeom>
        </p:spPr>
      </p:pic>
      <p:sp>
        <p:nvSpPr>
          <p:cNvPr id="8" name="TextBox 7">
            <a:extLst>
              <a:ext uri="{FF2B5EF4-FFF2-40B4-BE49-F238E27FC236}">
                <a16:creationId xmlns:a16="http://schemas.microsoft.com/office/drawing/2014/main" id="{CFEDB79D-4343-7347-B697-4981E6D04220}"/>
              </a:ext>
            </a:extLst>
          </p:cNvPr>
          <p:cNvSpPr txBox="1"/>
          <p:nvPr/>
        </p:nvSpPr>
        <p:spPr>
          <a:xfrm>
            <a:off x="7092779" y="5708821"/>
            <a:ext cx="772904" cy="369332"/>
          </a:xfrm>
          <a:prstGeom prst="rect">
            <a:avLst/>
          </a:prstGeom>
          <a:noFill/>
        </p:spPr>
        <p:txBody>
          <a:bodyPr wrap="none" rtlCol="0">
            <a:spAutoFit/>
          </a:bodyPr>
          <a:lstStyle/>
          <a:p>
            <a:r>
              <a:rPr lang="en-US" dirty="0"/>
              <a:t>retake</a:t>
            </a:r>
          </a:p>
        </p:txBody>
      </p:sp>
      <p:sp>
        <p:nvSpPr>
          <p:cNvPr id="6" name="TextBox 5">
            <a:extLst>
              <a:ext uri="{FF2B5EF4-FFF2-40B4-BE49-F238E27FC236}">
                <a16:creationId xmlns:a16="http://schemas.microsoft.com/office/drawing/2014/main" id="{03201ADB-CA4A-2849-B2E8-0D4AA7BEF439}"/>
              </a:ext>
            </a:extLst>
          </p:cNvPr>
          <p:cNvSpPr txBox="1"/>
          <p:nvPr/>
        </p:nvSpPr>
        <p:spPr>
          <a:xfrm>
            <a:off x="1145628" y="933978"/>
            <a:ext cx="9900744" cy="276999"/>
          </a:xfrm>
          <a:prstGeom prst="rect">
            <a:avLst/>
          </a:prstGeom>
          <a:noFill/>
        </p:spPr>
        <p:txBody>
          <a:bodyPr wrap="square" rtlCol="0">
            <a:spAutoFit/>
          </a:bodyPr>
          <a:lstStyle/>
          <a:p>
            <a:pPr algn="ctr"/>
            <a:r>
              <a:rPr lang="en-US" sz="1200" dirty="0"/>
              <a:t>Measure the lengths of wire and trim them to be 3 inches long. Then cut the black wire so that it is .75in shorter than the red wire.</a:t>
            </a:r>
          </a:p>
        </p:txBody>
      </p:sp>
    </p:spTree>
    <p:extLst>
      <p:ext uri="{BB962C8B-B14F-4D97-AF65-F5344CB8AC3E}">
        <p14:creationId xmlns:p14="http://schemas.microsoft.com/office/powerpoint/2010/main" val="3918587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D4ADD07-8FD2-6541-BFFA-953FFFB499A7}"/>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DAEB5FE0-B465-914D-AA99-B05C62F57A5C}"/>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a:t>
            </a:r>
            <a:r>
              <a:rPr lang="en-US" sz="1200" dirty="0">
                <a:highlight>
                  <a:srgbClr val="FFFF00"/>
                </a:highlight>
              </a:rPr>
              <a:t>blah </a:t>
            </a:r>
            <a:r>
              <a:rPr lang="en-US" sz="1200" dirty="0"/>
              <a:t>mm of isolation off.</a:t>
            </a:r>
          </a:p>
        </p:txBody>
      </p:sp>
    </p:spTree>
    <p:extLst>
      <p:ext uri="{BB962C8B-B14F-4D97-AF65-F5344CB8AC3E}">
        <p14:creationId xmlns:p14="http://schemas.microsoft.com/office/powerpoint/2010/main" val="1300428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10;&#10;Description automatically generated">
            <a:extLst>
              <a:ext uri="{FF2B5EF4-FFF2-40B4-BE49-F238E27FC236}">
                <a16:creationId xmlns:a16="http://schemas.microsoft.com/office/drawing/2014/main" id="{6E5FC858-1975-6944-A0FC-4BAD47ADE8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pic>
        <p:nvPicPr>
          <p:cNvPr id="5" name="Content Placeholder 4" descr="A picture containing wall, indoor&#10;&#10;Description automatically generated">
            <a:extLst>
              <a:ext uri="{FF2B5EF4-FFF2-40B4-BE49-F238E27FC236}">
                <a16:creationId xmlns:a16="http://schemas.microsoft.com/office/drawing/2014/main" id="{4856AB78-D118-974C-86AF-4F8D0BC24AB1}"/>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rot="16200000">
            <a:off x="6275054" y="1612555"/>
            <a:ext cx="6405159" cy="3632889"/>
          </a:xfrm>
        </p:spPr>
      </p:pic>
      <p:sp>
        <p:nvSpPr>
          <p:cNvPr id="6" name="TextBox 5">
            <a:extLst>
              <a:ext uri="{FF2B5EF4-FFF2-40B4-BE49-F238E27FC236}">
                <a16:creationId xmlns:a16="http://schemas.microsoft.com/office/drawing/2014/main" id="{60B411FE-69BB-D24E-B2F5-E0A5CDBBD237}"/>
              </a:ext>
            </a:extLst>
          </p:cNvPr>
          <p:cNvSpPr txBox="1"/>
          <p:nvPr/>
        </p:nvSpPr>
        <p:spPr>
          <a:xfrm>
            <a:off x="9091181" y="6147238"/>
            <a:ext cx="772904" cy="369332"/>
          </a:xfrm>
          <a:prstGeom prst="rect">
            <a:avLst/>
          </a:prstGeom>
          <a:noFill/>
        </p:spPr>
        <p:txBody>
          <a:bodyPr wrap="none" rtlCol="0">
            <a:spAutoFit/>
          </a:bodyPr>
          <a:lstStyle/>
          <a:p>
            <a:r>
              <a:rPr lang="en-US" dirty="0"/>
              <a:t>retake</a:t>
            </a:r>
          </a:p>
        </p:txBody>
      </p:sp>
      <p:sp>
        <p:nvSpPr>
          <p:cNvPr id="7" name="TextBox 6">
            <a:extLst>
              <a:ext uri="{FF2B5EF4-FFF2-40B4-BE49-F238E27FC236}">
                <a16:creationId xmlns:a16="http://schemas.microsoft.com/office/drawing/2014/main" id="{35D06A63-351E-6343-890E-0EFB9D02AD05}"/>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tube onto each of the stripped wires.</a:t>
            </a:r>
          </a:p>
        </p:txBody>
      </p:sp>
    </p:spTree>
    <p:extLst>
      <p:ext uri="{BB962C8B-B14F-4D97-AF65-F5344CB8AC3E}">
        <p14:creationId xmlns:p14="http://schemas.microsoft.com/office/powerpoint/2010/main" val="3852902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76B0F1A-6C1B-3140-98AD-19C75BFFDAD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63057AEA-B550-E647-8D99-662311BE99BE}"/>
              </a:ext>
            </a:extLst>
          </p:cNvPr>
          <p:cNvSpPr txBox="1"/>
          <p:nvPr/>
        </p:nvSpPr>
        <p:spPr>
          <a:xfrm>
            <a:off x="6096000" y="3198167"/>
            <a:ext cx="4824249" cy="461665"/>
          </a:xfrm>
          <a:prstGeom prst="rect">
            <a:avLst/>
          </a:prstGeom>
          <a:noFill/>
        </p:spPr>
        <p:txBody>
          <a:bodyPr wrap="square" rtlCol="0">
            <a:spAutoFit/>
          </a:bodyPr>
          <a:lstStyle/>
          <a:p>
            <a:pPr algn="ctr"/>
            <a:r>
              <a:rPr lang="en-US" sz="1200" dirty="0"/>
              <a:t>Place the size 8 eyes onto each of the stripped wire ends as shown. Exposed wire should be visible above and below the eye’s tube.</a:t>
            </a:r>
          </a:p>
        </p:txBody>
      </p:sp>
      <p:cxnSp>
        <p:nvCxnSpPr>
          <p:cNvPr id="5" name="Straight Arrow Connector 4">
            <a:extLst>
              <a:ext uri="{FF2B5EF4-FFF2-40B4-BE49-F238E27FC236}">
                <a16:creationId xmlns:a16="http://schemas.microsoft.com/office/drawing/2014/main" id="{9F2DF82A-7AF7-CE48-9C9C-FA41BD4CDF73}"/>
              </a:ext>
            </a:extLst>
          </p:cNvPr>
          <p:cNvCxnSpPr>
            <a:cxnSpLocks/>
          </p:cNvCxnSpPr>
          <p:nvPr/>
        </p:nvCxnSpPr>
        <p:spPr>
          <a:xfrm flipH="1" flipV="1">
            <a:off x="2645323" y="4481250"/>
            <a:ext cx="728498" cy="3009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D59D791-F6B7-A14D-AE47-71631555F226}"/>
              </a:ext>
            </a:extLst>
          </p:cNvPr>
          <p:cNvCxnSpPr>
            <a:cxnSpLocks/>
          </p:cNvCxnSpPr>
          <p:nvPr/>
        </p:nvCxnSpPr>
        <p:spPr>
          <a:xfrm flipH="1">
            <a:off x="2645323" y="4887310"/>
            <a:ext cx="728498" cy="24528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5E3A5A-D3EC-014D-BD9F-1EBDD5F67A2B}"/>
              </a:ext>
            </a:extLst>
          </p:cNvPr>
          <p:cNvSpPr txBox="1"/>
          <p:nvPr/>
        </p:nvSpPr>
        <p:spPr>
          <a:xfrm>
            <a:off x="3331781" y="4696259"/>
            <a:ext cx="1016176" cy="276999"/>
          </a:xfrm>
          <a:prstGeom prst="rect">
            <a:avLst/>
          </a:prstGeom>
          <a:noFill/>
        </p:spPr>
        <p:txBody>
          <a:bodyPr wrap="none" rtlCol="0">
            <a:spAutoFit/>
          </a:bodyPr>
          <a:lstStyle/>
          <a:p>
            <a:r>
              <a:rPr lang="en-US" sz="1200" dirty="0">
                <a:solidFill>
                  <a:srgbClr val="FF0000"/>
                </a:solidFill>
              </a:rPr>
              <a:t>Exposed wire</a:t>
            </a:r>
          </a:p>
        </p:txBody>
      </p:sp>
    </p:spTree>
    <p:extLst>
      <p:ext uri="{BB962C8B-B14F-4D97-AF65-F5344CB8AC3E}">
        <p14:creationId xmlns:p14="http://schemas.microsoft.com/office/powerpoint/2010/main" val="1269249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ool&#10;&#10;Description automatically generated">
            <a:extLst>
              <a:ext uri="{FF2B5EF4-FFF2-40B4-BE49-F238E27FC236}">
                <a16:creationId xmlns:a16="http://schemas.microsoft.com/office/drawing/2014/main" id="{876AD3B5-637D-5344-880A-9E441C0700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1" y="1183898"/>
            <a:ext cx="3807657" cy="5076876"/>
          </a:xfrm>
          <a:prstGeom prst="rect">
            <a:avLst/>
          </a:prstGeom>
        </p:spPr>
      </p:pic>
      <p:pic>
        <p:nvPicPr>
          <p:cNvPr id="11" name="Picture 10" descr="A close up of a key&#10;&#10;Description automatically generated with low confidence">
            <a:extLst>
              <a:ext uri="{FF2B5EF4-FFF2-40B4-BE49-F238E27FC236}">
                <a16:creationId xmlns:a16="http://schemas.microsoft.com/office/drawing/2014/main" id="{0E36FD6E-7D7F-124F-BEA7-76FCC5A977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932" y="1183898"/>
            <a:ext cx="3807657" cy="5076876"/>
          </a:xfrm>
          <a:prstGeom prst="rect">
            <a:avLst/>
          </a:prstGeom>
        </p:spPr>
      </p:pic>
      <p:sp>
        <p:nvSpPr>
          <p:cNvPr id="6" name="TextBox 5">
            <a:extLst>
              <a:ext uri="{FF2B5EF4-FFF2-40B4-BE49-F238E27FC236}">
                <a16:creationId xmlns:a16="http://schemas.microsoft.com/office/drawing/2014/main" id="{30EDAA76-5BA7-FD46-ABB6-75CE68B5965A}"/>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eyes using the </a:t>
            </a:r>
            <a:r>
              <a:rPr lang="en-US" sz="1200" dirty="0">
                <a:highlight>
                  <a:srgbClr val="FFFF00"/>
                </a:highlight>
              </a:rPr>
              <a:t>18-14 </a:t>
            </a:r>
            <a:r>
              <a:rPr lang="en-US" sz="1200" dirty="0" err="1">
                <a:highlight>
                  <a:srgbClr val="FFFF00"/>
                </a:highlight>
              </a:rPr>
              <a:t>awg</a:t>
            </a:r>
            <a:r>
              <a:rPr lang="en-US" sz="1200" dirty="0"/>
              <a:t> slot in the crimper. Each eye needs to be crimped twice: one above the other as shown in the middle photo.</a:t>
            </a:r>
          </a:p>
        </p:txBody>
      </p:sp>
    </p:spTree>
    <p:extLst>
      <p:ext uri="{BB962C8B-B14F-4D97-AF65-F5344CB8AC3E}">
        <p14:creationId xmlns:p14="http://schemas.microsoft.com/office/powerpoint/2010/main" val="3792051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tool&#10;&#10;Description automatically generated">
            <a:extLst>
              <a:ext uri="{FF2B5EF4-FFF2-40B4-BE49-F238E27FC236}">
                <a16:creationId xmlns:a16="http://schemas.microsoft.com/office/drawing/2014/main" id="{8A74FDF6-808B-5F4D-A7EB-5BB2282761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6442" y="930166"/>
            <a:ext cx="4351282" cy="5801709"/>
          </a:xfrm>
          <a:prstGeom prst="rect">
            <a:avLst/>
          </a:prstGeom>
        </p:spPr>
      </p:pic>
      <p:sp>
        <p:nvSpPr>
          <p:cNvPr id="6" name="TextBox 5">
            <a:extLst>
              <a:ext uri="{FF2B5EF4-FFF2-40B4-BE49-F238E27FC236}">
                <a16:creationId xmlns:a16="http://schemas.microsoft.com/office/drawing/2014/main" id="{FDB3B91D-EB87-EF4E-A10B-1CC2B4558E08}"/>
              </a:ext>
            </a:extLst>
          </p:cNvPr>
          <p:cNvSpPr txBox="1"/>
          <p:nvPr/>
        </p:nvSpPr>
        <p:spPr>
          <a:xfrm>
            <a:off x="7821827" y="6005384"/>
            <a:ext cx="1563441" cy="369332"/>
          </a:xfrm>
          <a:prstGeom prst="rect">
            <a:avLst/>
          </a:prstGeom>
          <a:noFill/>
        </p:spPr>
        <p:txBody>
          <a:bodyPr wrap="none" rtlCol="0">
            <a:spAutoFit/>
          </a:bodyPr>
          <a:lstStyle/>
          <a:p>
            <a:r>
              <a:rPr lang="en-US" dirty="0"/>
              <a:t>Show backside</a:t>
            </a:r>
          </a:p>
        </p:txBody>
      </p:sp>
      <p:sp>
        <p:nvSpPr>
          <p:cNvPr id="5" name="TextBox 4">
            <a:extLst>
              <a:ext uri="{FF2B5EF4-FFF2-40B4-BE49-F238E27FC236}">
                <a16:creationId xmlns:a16="http://schemas.microsoft.com/office/drawing/2014/main" id="{ED35A60E-EA66-0B4F-B5B0-028AA872D46F}"/>
              </a:ext>
            </a:extLst>
          </p:cNvPr>
          <p:cNvSpPr txBox="1"/>
          <p:nvPr/>
        </p:nvSpPr>
        <p:spPr>
          <a:xfrm>
            <a:off x="641131" y="308855"/>
            <a:ext cx="10909737" cy="461665"/>
          </a:xfrm>
          <a:prstGeom prst="rect">
            <a:avLst/>
          </a:prstGeom>
          <a:noFill/>
        </p:spPr>
        <p:txBody>
          <a:bodyPr wrap="square" rtlCol="0">
            <a:spAutoFit/>
          </a:bodyPr>
          <a:lstStyle/>
          <a:p>
            <a:pPr algn="ctr"/>
            <a:r>
              <a:rPr lang="en-US" sz="1200" dirty="0"/>
              <a:t>Solder the crimped joints of the eyes. The solder should cover all the exposed wire both above and below the eyes’ crimped joints. Do not forget about the exposed wire below the crimped joints on the reverse side of the eyes. Try to be fast as the shrink tube will shrink in the incorrect place if the heat travels too far down the wire.</a:t>
            </a:r>
          </a:p>
        </p:txBody>
      </p:sp>
    </p:spTree>
    <p:extLst>
      <p:ext uri="{BB962C8B-B14F-4D97-AF65-F5344CB8AC3E}">
        <p14:creationId xmlns:p14="http://schemas.microsoft.com/office/powerpoint/2010/main" val="741748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B564-5A88-8247-998B-F45DA1C52C52}"/>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299E2BC9-AED2-4F4E-977E-D16F0F9728EE}"/>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A70106-2D18-A240-83FC-665FA703F96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5061AAC8-2C46-0A4D-854C-3D1DC5B400AE}"/>
              </a:ext>
            </a:extLst>
          </p:cNvPr>
          <p:cNvSpPr txBox="1"/>
          <p:nvPr/>
        </p:nvSpPr>
        <p:spPr>
          <a:xfrm>
            <a:off x="6096000" y="3290500"/>
            <a:ext cx="4396584"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&amp; Eye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3" name="Picture 2">
            <a:extLst>
              <a:ext uri="{FF2B5EF4-FFF2-40B4-BE49-F238E27FC236}">
                <a16:creationId xmlns:a16="http://schemas.microsoft.com/office/drawing/2014/main" id="{6B4D3393-82DD-0646-A3E9-480DDE14597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8E9C9DE9-A7C4-184D-9512-AA1AFDC9F101}"/>
              </a:ext>
            </a:extLst>
          </p:cNvPr>
          <p:cNvSpPr txBox="1"/>
          <p:nvPr/>
        </p:nvSpPr>
        <p:spPr>
          <a:xfrm>
            <a:off x="6211615" y="3198167"/>
            <a:ext cx="4582510" cy="276999"/>
          </a:xfrm>
          <a:prstGeom prst="rect">
            <a:avLst/>
          </a:prstGeom>
          <a:noFill/>
        </p:spPr>
        <p:txBody>
          <a:bodyPr wrap="square" rtlCol="0">
            <a:spAutoFit/>
          </a:bodyPr>
          <a:lstStyle/>
          <a:p>
            <a:pPr algn="ctr"/>
            <a:r>
              <a:rPr lang="en-US" sz="1200" dirty="0"/>
              <a:t>Measure out and cut 42 inches of red and black 14 </a:t>
            </a:r>
            <a:r>
              <a:rPr lang="en-US" sz="1200" dirty="0" err="1"/>
              <a:t>awg</a:t>
            </a:r>
            <a:r>
              <a:rPr lang="en-US" sz="1200" dirty="0"/>
              <a:t> wire.</a:t>
            </a:r>
          </a:p>
        </p:txBody>
      </p:sp>
    </p:spTree>
    <p:extLst>
      <p:ext uri="{BB962C8B-B14F-4D97-AF65-F5344CB8AC3E}">
        <p14:creationId xmlns:p14="http://schemas.microsoft.com/office/powerpoint/2010/main" val="153269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drill&#10;&#10;Description automatically generated with low confidence">
            <a:extLst>
              <a:ext uri="{FF2B5EF4-FFF2-40B4-BE49-F238E27FC236}">
                <a16:creationId xmlns:a16="http://schemas.microsoft.com/office/drawing/2014/main" id="{C80ABA7A-C51C-E64A-8386-537BB57D23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2263" y="945280"/>
            <a:ext cx="4348522" cy="5798029"/>
          </a:xfrm>
          <a:prstGeom prst="rect">
            <a:avLst/>
          </a:prstGeom>
        </p:spPr>
      </p:pic>
      <p:pic>
        <p:nvPicPr>
          <p:cNvPr id="13" name="Picture 12" descr="A picture containing indoor, floor, wall, yellow&#10;&#10;Description automatically generated">
            <a:extLst>
              <a:ext uri="{FF2B5EF4-FFF2-40B4-BE49-F238E27FC236}">
                <a16:creationId xmlns:a16="http://schemas.microsoft.com/office/drawing/2014/main" id="{5ACC1104-4940-7F49-B642-0DB34DE868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1214" y="945280"/>
            <a:ext cx="4348523" cy="5798031"/>
          </a:xfrm>
          <a:prstGeom prst="rect">
            <a:avLst/>
          </a:prstGeom>
        </p:spPr>
      </p:pic>
      <p:sp>
        <p:nvSpPr>
          <p:cNvPr id="5" name="TextBox 4">
            <a:extLst>
              <a:ext uri="{FF2B5EF4-FFF2-40B4-BE49-F238E27FC236}">
                <a16:creationId xmlns:a16="http://schemas.microsoft.com/office/drawing/2014/main" id="{D7A6063A-C3DF-BF47-83C8-E6711381B345}"/>
              </a:ext>
            </a:extLst>
          </p:cNvPr>
          <p:cNvSpPr txBox="1"/>
          <p:nvPr/>
        </p:nvSpPr>
        <p:spPr>
          <a:xfrm>
            <a:off x="1639614" y="247134"/>
            <a:ext cx="8439807" cy="461665"/>
          </a:xfrm>
          <a:prstGeom prst="rect">
            <a:avLst/>
          </a:prstGeom>
          <a:noFill/>
        </p:spPr>
        <p:txBody>
          <a:bodyPr wrap="square" rtlCol="0">
            <a:spAutoFit/>
          </a:bodyPr>
          <a:lstStyle/>
          <a:p>
            <a:pPr algn="ctr"/>
            <a:r>
              <a:rPr lang="en-US" sz="1200" dirty="0"/>
              <a:t>To make the twisted pair, line the vise with masking tape. Put one end of the red and black wires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77460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F3149F0-B271-584B-80F6-67770B953272}"/>
              </a:ext>
            </a:extLst>
          </p:cNvPr>
          <p:cNvPicPr>
            <a:picLocks noChangeAspect="1"/>
          </p:cNvPicPr>
          <p:nvPr/>
        </p:nvPicPr>
        <p:blipFill>
          <a:blip r:embed="rId2"/>
          <a:stretch>
            <a:fillRect/>
          </a:stretch>
        </p:blipFill>
        <p:spPr>
          <a:xfrm rot="16200000">
            <a:off x="3208282" y="-121744"/>
            <a:ext cx="5775435" cy="7700580"/>
          </a:xfrm>
          <a:prstGeom prst="rect">
            <a:avLst/>
          </a:prstGeom>
        </p:spPr>
      </p:pic>
      <p:sp>
        <p:nvSpPr>
          <p:cNvPr id="4" name="TextBox 3">
            <a:extLst>
              <a:ext uri="{FF2B5EF4-FFF2-40B4-BE49-F238E27FC236}">
                <a16:creationId xmlns:a16="http://schemas.microsoft.com/office/drawing/2014/main" id="{DA21C25E-EA30-4F44-A745-14379669B033}"/>
              </a:ext>
            </a:extLst>
          </p:cNvPr>
          <p:cNvSpPr txBox="1"/>
          <p:nvPr/>
        </p:nvSpPr>
        <p:spPr>
          <a:xfrm>
            <a:off x="1891861" y="325819"/>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35.5 inches.</a:t>
            </a:r>
          </a:p>
        </p:txBody>
      </p:sp>
    </p:spTree>
    <p:extLst>
      <p:ext uri="{BB962C8B-B14F-4D97-AF65-F5344CB8AC3E}">
        <p14:creationId xmlns:p14="http://schemas.microsoft.com/office/powerpoint/2010/main" val="146678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74A1DF-7861-2A42-A8DD-3AC5AD0DAA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10055" y="968477"/>
            <a:ext cx="4099726" cy="5466301"/>
          </a:xfrm>
          <a:prstGeom prst="rect">
            <a:avLst/>
          </a:prstGeom>
        </p:spPr>
      </p:pic>
      <p:pic>
        <p:nvPicPr>
          <p:cNvPr id="12" name="Picture 11" descr="A picture containing text, yellow&#10;&#10;Description automatically generated">
            <a:extLst>
              <a:ext uri="{FF2B5EF4-FFF2-40B4-BE49-F238E27FC236}">
                <a16:creationId xmlns:a16="http://schemas.microsoft.com/office/drawing/2014/main" id="{686B4E8F-6841-5E41-BE64-77B2D390BA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2221" y="968477"/>
            <a:ext cx="4099726" cy="5466301"/>
          </a:xfrm>
          <a:prstGeom prst="rect">
            <a:avLst/>
          </a:prstGeom>
        </p:spPr>
      </p:pic>
      <p:sp>
        <p:nvSpPr>
          <p:cNvPr id="4" name="TextBox 3">
            <a:extLst>
              <a:ext uri="{FF2B5EF4-FFF2-40B4-BE49-F238E27FC236}">
                <a16:creationId xmlns:a16="http://schemas.microsoft.com/office/drawing/2014/main" id="{ECA840BC-A620-1A42-815D-15BF62450584}"/>
              </a:ext>
            </a:extLst>
          </p:cNvPr>
          <p:cNvSpPr txBox="1"/>
          <p:nvPr/>
        </p:nvSpPr>
        <p:spPr>
          <a:xfrm>
            <a:off x="3489435" y="423222"/>
            <a:ext cx="5213130" cy="276999"/>
          </a:xfrm>
          <a:prstGeom prst="rect">
            <a:avLst/>
          </a:prstGeom>
          <a:noFill/>
        </p:spPr>
        <p:txBody>
          <a:bodyPr wrap="square" rtlCol="0">
            <a:spAutoFit/>
          </a:bodyPr>
          <a:lstStyle/>
          <a:p>
            <a:pPr algn="ctr"/>
            <a:r>
              <a:rPr lang="en-US" sz="1200" dirty="0"/>
              <a:t>Measure out 27.5 inches of the .203 metal braid. Expand it using the metal rod.</a:t>
            </a:r>
          </a:p>
        </p:txBody>
      </p:sp>
    </p:spTree>
    <p:extLst>
      <p:ext uri="{BB962C8B-B14F-4D97-AF65-F5344CB8AC3E}">
        <p14:creationId xmlns:p14="http://schemas.microsoft.com/office/powerpoint/2010/main" val="284853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indoor, gauge&#10;&#10;Description automatically generated">
            <a:extLst>
              <a:ext uri="{FF2B5EF4-FFF2-40B4-BE49-F238E27FC236}">
                <a16:creationId xmlns:a16="http://schemas.microsoft.com/office/drawing/2014/main" id="{52049EED-344C-9C49-BA12-BA5F290EB3DA}"/>
              </a:ext>
            </a:extLst>
          </p:cNvPr>
          <p:cNvPicPr>
            <a:picLocks noChangeAspect="1"/>
          </p:cNvPicPr>
          <p:nvPr/>
        </p:nvPicPr>
        <p:blipFill>
          <a:blip r:embed="rId2"/>
          <a:stretch>
            <a:fillRect/>
          </a:stretch>
        </p:blipFill>
        <p:spPr>
          <a:xfrm rot="16200000">
            <a:off x="3225690" y="-108060"/>
            <a:ext cx="5740619" cy="7654159"/>
          </a:xfrm>
          <a:prstGeom prst="rect">
            <a:avLst/>
          </a:prstGeom>
        </p:spPr>
      </p:pic>
      <p:sp>
        <p:nvSpPr>
          <p:cNvPr id="4" name="TextBox 3">
            <a:extLst>
              <a:ext uri="{FF2B5EF4-FFF2-40B4-BE49-F238E27FC236}">
                <a16:creationId xmlns:a16="http://schemas.microsoft.com/office/drawing/2014/main" id="{23BB1BDA-B897-874A-AD7E-D6C060F3D7E6}"/>
              </a:ext>
            </a:extLst>
          </p:cNvPr>
          <p:cNvSpPr txBox="1"/>
          <p:nvPr/>
        </p:nvSpPr>
        <p:spPr>
          <a:xfrm>
            <a:off x="1618592" y="289691"/>
            <a:ext cx="8954813" cy="276999"/>
          </a:xfrm>
          <a:prstGeom prst="rect">
            <a:avLst/>
          </a:prstGeom>
          <a:noFill/>
        </p:spPr>
        <p:txBody>
          <a:bodyPr wrap="square" rtlCol="0">
            <a:spAutoFit/>
          </a:bodyPr>
          <a:lstStyle/>
          <a:p>
            <a:pPr algn="ctr"/>
            <a:r>
              <a:rPr lang="en-US" sz="1200" dirty="0"/>
              <a:t>Put the twisted pair into the expanded metal braid. 6.5 inches of the twisted wires should stick out from the metal braid on one end.</a:t>
            </a:r>
          </a:p>
        </p:txBody>
      </p:sp>
    </p:spTree>
    <p:extLst>
      <p:ext uri="{BB962C8B-B14F-4D97-AF65-F5344CB8AC3E}">
        <p14:creationId xmlns:p14="http://schemas.microsoft.com/office/powerpoint/2010/main" val="87974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3416</TotalTime>
  <Words>1049</Words>
  <Application>Microsoft Macintosh PowerPoint</Application>
  <PresentationFormat>Widescreen</PresentationFormat>
  <Paragraphs>44</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24v to Control Board Cable</vt:lpstr>
      <vt:lpstr>PowerPoint Presentation</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51</cp:revision>
  <dcterms:created xsi:type="dcterms:W3CDTF">2020-12-08T20:11:36Z</dcterms:created>
  <dcterms:modified xsi:type="dcterms:W3CDTF">2021-05-19T12:38:43Z</dcterms:modified>
</cp:coreProperties>
</file>